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  <p:sldMasterId id="2147483680" r:id="rId2"/>
  </p:sldMasterIdLst>
  <p:sldIdLst>
    <p:sldId id="256" r:id="rId3"/>
    <p:sldId id="261" r:id="rId4"/>
    <p:sldId id="282" r:id="rId5"/>
    <p:sldId id="281" r:id="rId6"/>
    <p:sldId id="272" r:id="rId7"/>
    <p:sldId id="273" r:id="rId8"/>
    <p:sldId id="283" r:id="rId9"/>
    <p:sldId id="284" r:id="rId10"/>
    <p:sldId id="285" r:id="rId11"/>
    <p:sldId id="286" r:id="rId12"/>
    <p:sldId id="274" r:id="rId13"/>
    <p:sldId id="275" r:id="rId14"/>
    <p:sldId id="276" r:id="rId15"/>
    <p:sldId id="278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CED1A-E3B6-4B69-8459-CE9838DD4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597F11-CC88-42E5-81E7-6BCDCF75A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B5CCD6-9905-4601-8EAD-0849CB5BD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4058A8-DD4B-494C-A735-5F030068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4ECF4E-D16A-4FB5-BCD7-C8899BE1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0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1C6F0-8FC6-4A55-9E9C-655F538A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9D0A40-034F-4A12-875B-750427CDF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9E6649-0720-4CF0-98C8-C9E50030F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12/19/2019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853592-4004-4330-99AF-D5BAFD74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A4D332-4473-4D88-B43B-7F0E548FC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28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3802C1-9F7B-4ABE-A5E8-41A1358B0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9BC7A6-87E4-46EA-8181-48F1F394D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46F261-D38C-49BD-8EF1-E2917377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379060-CF11-42E7-9465-DD8E0BD1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140755-E196-4D49-9795-45E7E35B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53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39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95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71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48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53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12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63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60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00E85-E795-4025-8D78-E076809E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93A4A4-4FCC-4E4D-BD2E-85C69F1E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CAA442-C94D-451D-A6BF-C00B5D24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6D875C-393D-481E-B945-5663FCF7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6955B0-C707-444B-837C-F205056F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33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197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111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1646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0091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46079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146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825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9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97C3E-2FD4-4E25-9DD5-F8CDA6CC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E665E0-FECB-4C0C-88E2-E30243FAD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052414-0B2A-474B-85F8-8259C59A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21221E-E68E-46A6-8162-455FE720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1EC05D-4445-4A31-A7E2-62D20FE9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5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A4BE0-DFD8-43A4-AE40-A85394E5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E6EBBB-CF86-419A-8E03-B87BDB9F0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E9CCA7-C60F-46A1-B9F2-CDA5357C9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B575F8-E1C6-40CF-9597-57306EA6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12/19/2019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23706C-4416-4A89-85A9-5A7BABCA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DF1CC7-4797-4719-A4AE-B0A04F63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05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58F02-FF75-4EA6-951F-27C625AF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D7F4D6-D857-43E6-A360-136FAD781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961F68-CC1D-4706-9EA7-B93299C1E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D1A600-D9F4-44C8-BC8D-DAC0C7062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8C88C0E-B988-42EE-BCF6-83537D625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A4D3567-71D7-444B-BD28-1C95241AB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CBDD4E-C0BE-41AB-98C9-14560161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020BACF-B482-424D-978B-93FD491A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169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F4EEF-3BDF-4511-B4EA-F1768E1A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3B9C0B-5515-433B-A5A8-C56DAD080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3094F4-88D8-467F-A532-89800968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79AFF5-B357-4632-8393-F0431684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26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680DC7-47B3-4C95-A8D9-D5E3EE70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3CEC4E-CEBA-4329-AFE0-7E51943EB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439824-675E-4573-917C-B857E6E9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7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E257E-BDC0-4190-95CA-ED09372A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5476F6-C17F-4CFA-B42B-6C5AD841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531AB7-015A-4CB5-82E9-39875FA9A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E6C5E-5692-49C1-A49B-C60A36A7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12/19/2019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7DD4A2-B42D-49B1-8839-66464D08A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D9C527-BBB9-4287-BC85-561E0ABA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14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255E0-CA71-4F7D-A7D0-DF95D332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397703-4081-4A44-B009-5B66FD71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5079D9-49D4-4EA8-80AD-4B6484C27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772FC6-80BB-48AE-9AE1-23C58436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6D1EC6-4A04-453E-8307-DD115F4B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BADEDB-7B64-445C-873F-08FA0B6A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6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5184AF-8B83-44F2-8AE9-9F0DDD35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8712DC-4EAC-4BF7-97CF-3E4AF493C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5D7023-4711-4306-A887-B4571C765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76DA07-5237-4862-AA91-751A77719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3F19B-DEE0-49A7-8053-8DEF10C00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6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81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0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1"/>
            <a:ext cx="12188952" cy="521767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2">
            <a:extLst>
              <a:ext uri="{FF2B5EF4-FFF2-40B4-BE49-F238E27FC236}">
                <a16:creationId xmlns:a16="http://schemas.microsoft.com/office/drawing/2014/main" id="{FDE75AAD-F4A4-4ED2-9A2F-B2412F936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2759"/>
          <a:stretch/>
        </p:blipFill>
        <p:spPr>
          <a:xfrm flipV="1">
            <a:off x="2" y="0"/>
            <a:ext cx="12191999" cy="2235323"/>
          </a:xfrm>
          <a:custGeom>
            <a:avLst/>
            <a:gdLst>
              <a:gd name="connsiteX0" fmla="*/ 0 w 12191999"/>
              <a:gd name="connsiteY0" fmla="*/ 2235323 h 2235323"/>
              <a:gd name="connsiteX1" fmla="*/ 12191999 w 12191999"/>
              <a:gd name="connsiteY1" fmla="*/ 2235323 h 2235323"/>
              <a:gd name="connsiteX2" fmla="*/ 12191999 w 12191999"/>
              <a:gd name="connsiteY2" fmla="*/ 0 h 2235323"/>
              <a:gd name="connsiteX3" fmla="*/ 0 w 12191999"/>
              <a:gd name="connsiteY3" fmla="*/ 0 h 223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235323">
                <a:moveTo>
                  <a:pt x="0" y="2235323"/>
                </a:moveTo>
                <a:lnTo>
                  <a:pt x="12191999" y="2235323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2400" y="2193483"/>
            <a:ext cx="10684151" cy="1991979"/>
          </a:xfrm>
        </p:spPr>
        <p:txBody>
          <a:bodyPr anchor="b">
            <a:normAutofit/>
          </a:bodyPr>
          <a:lstStyle/>
          <a:p>
            <a:r>
              <a:rPr lang="es-ES" sz="6600" b="1" dirty="0">
                <a:ln w="0"/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39000" endPos="31000" dir="5400000" sy="-90000" algn="bl" rotWithShape="0"/>
                </a:effectLst>
              </a:rPr>
              <a:t>Normal</a:t>
            </a:r>
            <a:br>
              <a:rPr lang="es-ES" sz="6600" b="1" dirty="0">
                <a:ln w="0"/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39000" endPos="31000" dir="5400000" sy="-90000" algn="bl" rotWithShape="0"/>
                </a:effectLst>
              </a:rPr>
            </a:br>
            <a:r>
              <a:rPr lang="es-ES" sz="6600" b="1" dirty="0">
                <a:ln w="0"/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39000" endPos="31000" dir="5400000" sy="-90000" algn="bl" rotWithShape="0"/>
                </a:effectLst>
              </a:rPr>
              <a:t>multivariante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A20CE0B-92EC-45FD-8F68-38003D6D8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586080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23BAFD8-95C6-4AE0-A78D-EC01474BD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35603"/>
            <a:ext cx="12188952" cy="7223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09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Transformación lineal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</a:t>
                </a:r>
                <a:endParaRPr lang="es-E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ES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s-ES" dirty="0">
                    <a:solidFill>
                      <a:schemeClr val="bg1"/>
                    </a:solidFill>
                  </a:rPr>
                  <a:t>es una matriz de tamaño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s-ES" b="1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 un vector de tamaño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Entonces: la transformación lineal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s-ES" dirty="0">
                    <a:solidFill>
                      <a:srgbClr val="FFFF00"/>
                    </a:solidFill>
                  </a:rPr>
                  <a:t> </a:t>
                </a:r>
                <a:r>
                  <a:rPr lang="es-ES" dirty="0">
                    <a:solidFill>
                      <a:schemeClr val="bg1"/>
                    </a:solidFill>
                  </a:rPr>
                  <a:t>tiene distribución:  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ES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E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es-E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es-E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ES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s-E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ES" sz="1800" b="1" i="0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:endParaRPr lang="es-ES" i="1" dirty="0">
                  <a:solidFill>
                    <a:srgbClr val="00B0F0"/>
                  </a:solidFill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i="1" dirty="0">
                    <a:solidFill>
                      <a:srgbClr val="00B0F0"/>
                    </a:solidFill>
                  </a:rPr>
                  <a:t>La transformación lineal de una Normal es Normal.</a:t>
                </a:r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  <a:blipFill>
                <a:blip r:embed="rId2"/>
                <a:stretch>
                  <a:fillRect l="-609" t="-90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806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Representación de datos Normales bivariados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81" t="10787" r="2386" b="9648"/>
          <a:stretch/>
        </p:blipFill>
        <p:spPr>
          <a:xfrm>
            <a:off x="608323" y="3071004"/>
            <a:ext cx="3411587" cy="2074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346018" y="2308405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18" y="2308405"/>
                <a:ext cx="3800528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5261" t="12029" r="3282" b="10233"/>
          <a:stretch/>
        </p:blipFill>
        <p:spPr>
          <a:xfrm>
            <a:off x="4589253" y="3071004"/>
            <a:ext cx="3183146" cy="2074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4402528" y="2308405"/>
                <a:ext cx="344786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528" y="2308405"/>
                <a:ext cx="3447867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6043" t="9198" r="2536" b="14229"/>
          <a:stretch/>
        </p:blipFill>
        <p:spPr>
          <a:xfrm>
            <a:off x="8341743" y="3071004"/>
            <a:ext cx="3329798" cy="2050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8106378" y="2308405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378" y="2308405"/>
                <a:ext cx="380052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85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3" y="627245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s-ES" dirty="0"/>
              <a:t>Representación de datos Normales bivariados</a:t>
            </a:r>
            <a:br>
              <a:rPr lang="es-ES" dirty="0"/>
            </a:b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2773479" y="1386080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479" y="1386080"/>
                <a:ext cx="3800528" cy="6223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4571" t="12245" r="3791" b="10889"/>
          <a:stretch/>
        </p:blipFill>
        <p:spPr>
          <a:xfrm>
            <a:off x="2366177" y="2199736"/>
            <a:ext cx="5218981" cy="3433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1033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Representación de datos Normales bivariados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2134" t="39557" r="45270" b="18863"/>
          <a:stretch/>
        </p:blipFill>
        <p:spPr>
          <a:xfrm>
            <a:off x="731840" y="3197882"/>
            <a:ext cx="3028884" cy="2861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346018" y="2308405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18" y="2308405"/>
                <a:ext cx="3800528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4402528" y="2308405"/>
                <a:ext cx="344786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528" y="2308405"/>
                <a:ext cx="3447867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8106378" y="2308405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378" y="2308405"/>
                <a:ext cx="3800528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/>
          <a:srcRect l="27813" t="14719" r="26674" b="13713"/>
          <a:stretch/>
        </p:blipFill>
        <p:spPr>
          <a:xfrm>
            <a:off x="4821511" y="3197882"/>
            <a:ext cx="3028884" cy="2861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/>
          <a:srcRect l="31666" t="12564" r="32052" b="16324"/>
          <a:stretch/>
        </p:blipFill>
        <p:spPr>
          <a:xfrm>
            <a:off x="8665859" y="3197882"/>
            <a:ext cx="3028884" cy="2861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54345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Representación de datos Normales bivariados</a:t>
            </a:r>
          </a:p>
        </p:txBody>
      </p:sp>
      <p:pic>
        <p:nvPicPr>
          <p:cNvPr id="5" name="DC0A01C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8764" end="6631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3488" y="2160588"/>
            <a:ext cx="4945062" cy="3881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3200594" y="1308050"/>
                <a:ext cx="3930756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94" y="1308050"/>
                <a:ext cx="3930756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99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383720" y="600344"/>
            <a:ext cx="9414622" cy="1320800"/>
          </a:xfrm>
        </p:spPr>
        <p:txBody>
          <a:bodyPr>
            <a:normAutofit/>
          </a:bodyPr>
          <a:lstStyle/>
          <a:p>
            <a:r>
              <a:rPr lang="es-ES" sz="3200" dirty="0"/>
              <a:t>Representación de datos Normales </a:t>
            </a:r>
            <a:r>
              <a:rPr lang="es-ES" sz="3200" dirty="0">
                <a:solidFill>
                  <a:srgbClr val="FFC000"/>
                </a:solidFill>
              </a:rPr>
              <a:t>multivariados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/>
              <p:cNvSpPr txBox="1"/>
              <p:nvPr/>
            </p:nvSpPr>
            <p:spPr>
              <a:xfrm>
                <a:off x="3556194" y="1336494"/>
                <a:ext cx="34890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94" y="1336494"/>
                <a:ext cx="3489032" cy="276999"/>
              </a:xfrm>
              <a:prstGeom prst="rect">
                <a:avLst/>
              </a:prstGeom>
              <a:blipFill>
                <a:blip r:embed="rId2"/>
                <a:stretch>
                  <a:fillRect l="-349" b="-239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872" y="2381552"/>
            <a:ext cx="5138193" cy="40297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uadroTexto 8"/>
          <p:cNvSpPr txBox="1"/>
          <p:nvPr/>
        </p:nvSpPr>
        <p:spPr>
          <a:xfrm>
            <a:off x="3604989" y="1921144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Matriz de correlaciones gráfica</a:t>
            </a:r>
          </a:p>
        </p:txBody>
      </p:sp>
    </p:spTree>
    <p:extLst>
      <p:ext uri="{BB962C8B-B14F-4D97-AF65-F5344CB8AC3E}">
        <p14:creationId xmlns:p14="http://schemas.microsoft.com/office/powerpoint/2010/main" val="15860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Distribución Normal univariante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738294" y="1878448"/>
                <a:ext cx="8601015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La </a:t>
                </a:r>
                <a:r>
                  <a:rPr lang="es-ES" dirty="0">
                    <a:solidFill>
                      <a:srgbClr val="FFC000"/>
                    </a:solidFill>
                  </a:rPr>
                  <a:t>función de densidad </a:t>
                </a:r>
                <a:r>
                  <a:rPr lang="es-ES" dirty="0">
                    <a:solidFill>
                      <a:schemeClr val="bg1"/>
                    </a:solidFill>
                  </a:rPr>
                  <a:t>de una variable aleatoria </a:t>
                </a:r>
                <a14:m>
                  <m:oMath xmlns:m="http://schemas.openxmlformats.org/officeDocument/2006/math">
                    <m:r>
                      <a:rPr lang="es-ES" b="1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Normal univariante con media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y varianza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begChr m:val="["/>
                        <m:endChr m:val="]"/>
                        <m:ctrlPr>
                          <a:rPr lang="es-E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es:</a:t>
                </a:r>
              </a:p>
              <a:p>
                <a:pPr>
                  <a:spcAft>
                    <a:spcPts val="1800"/>
                  </a:spcAft>
                </a:pPr>
                <a:endParaRPr lang="es-ES" sz="500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s-E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  <m:sup>
                                  <m:r>
                                    <a:rPr lang="es-E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func>
                        <m:func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ES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E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b>
                                    <m:sup>
                                      <m:r>
                                        <a:rPr lang="es-E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	</a:t>
                </a:r>
                <a:r>
                  <a:rPr lang="es-ES" dirty="0">
                    <a:solidFill>
                      <a:srgbClr val="00B0F0"/>
                    </a:solidFill>
                  </a:rPr>
                  <a:t>Notación: </a:t>
                </a:r>
              </a:p>
              <a:p>
                <a:pPr marL="0" indent="0" algn="just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b="1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s-ES" b="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94" y="1878448"/>
                <a:ext cx="8601015" cy="4703158"/>
              </a:xfrm>
              <a:prstGeom prst="rect">
                <a:avLst/>
              </a:prstGeom>
              <a:blipFill>
                <a:blip r:embed="rId2"/>
                <a:stretch>
                  <a:fillRect l="-142" t="-77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90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58423-2D01-4A39-AD9B-972D89F5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 de la densidad de una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2241350-6DF4-4A7B-93A8-6C536E0752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9947" y="2367627"/>
                <a:ext cx="5751175" cy="3880773"/>
              </a:xfrm>
            </p:spPr>
            <p:txBody>
              <a:bodyPr/>
              <a:lstStyle/>
              <a:p>
                <a:r>
                  <a:rPr lang="es-ES" dirty="0">
                    <a:solidFill>
                      <a:schemeClr val="bg1"/>
                    </a:solidFill>
                  </a:rPr>
                  <a:t>Igual media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pero diferente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b="0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r>
                  <a:rPr lang="es-ES" dirty="0">
                    <a:solidFill>
                      <a:schemeClr val="bg1"/>
                    </a:solidFill>
                  </a:rPr>
                  <a:t>Diferentes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pero iguales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2241350-6DF4-4A7B-93A8-6C536E0752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9947" y="2367627"/>
                <a:ext cx="5751175" cy="3880773"/>
              </a:xfrm>
              <a:blipFill>
                <a:blip r:embed="rId2"/>
                <a:stretch>
                  <a:fillRect l="-318" t="-94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663F15F6-DE57-4E6D-A76D-95D56D857C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3068" t="6277" r="64659" b="15378"/>
          <a:stretch/>
        </p:blipFill>
        <p:spPr>
          <a:xfrm>
            <a:off x="5638033" y="3971809"/>
            <a:ext cx="2731639" cy="174109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B068A1-398B-411D-88A9-F7B3EF0E51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52045" t="10827" r="14660" b="14191"/>
          <a:stretch/>
        </p:blipFill>
        <p:spPr>
          <a:xfrm>
            <a:off x="5632688" y="1826755"/>
            <a:ext cx="2731639" cy="174109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44841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04102" y="505566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Caso bivariante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404102" y="1826366"/>
                <a:ext cx="9608577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La Normal multivariante es una </a:t>
                </a:r>
                <a:r>
                  <a:rPr lang="es-ES" dirty="0">
                    <a:solidFill>
                      <a:srgbClr val="FFFF00"/>
                    </a:solidFill>
                  </a:rPr>
                  <a:t>generalización</a:t>
                </a:r>
                <a:r>
                  <a:rPr lang="es-ES" dirty="0">
                    <a:solidFill>
                      <a:schemeClr val="bg1"/>
                    </a:solidFill>
                  </a:rPr>
                  <a:t> a </a:t>
                </a:r>
                <a:r>
                  <a:rPr lang="es-ES" dirty="0">
                    <a:solidFill>
                      <a:srgbClr val="92D050"/>
                    </a:solidFill>
                  </a:rPr>
                  <a:t>dos o más </a:t>
                </a:r>
                <a:r>
                  <a:rPr lang="es-ES" dirty="0">
                    <a:solidFill>
                      <a:schemeClr val="bg1"/>
                    </a:solidFill>
                  </a:rPr>
                  <a:t>dimensiones de la Normal o Gaussiana univariante.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En el caso </a:t>
                </a:r>
                <a:r>
                  <a:rPr lang="es-ES" dirty="0">
                    <a:solidFill>
                      <a:srgbClr val="00B0F0"/>
                    </a:solidFill>
                  </a:rPr>
                  <a:t>bidimensional</a:t>
                </a:r>
                <a:r>
                  <a:rPr lang="es-ES" dirty="0">
                    <a:solidFill>
                      <a:schemeClr val="bg1"/>
                    </a:solidFill>
                  </a:rPr>
                  <a:t> o </a:t>
                </a:r>
                <a:r>
                  <a:rPr lang="es-ES" dirty="0">
                    <a:solidFill>
                      <a:srgbClr val="00B0F0"/>
                    </a:solidFill>
                  </a:rPr>
                  <a:t>bivariante</a:t>
                </a:r>
                <a:r>
                  <a:rPr lang="es-ES" dirty="0">
                    <a:solidFill>
                      <a:schemeClr val="bg1"/>
                    </a:solidFill>
                  </a:rPr>
                  <a:t> tenemos un vector aleatorio formado por dos variables aleatorias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s-E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Si el vector aleatorio fuera Normal multivariante, la </a:t>
                </a:r>
                <a:r>
                  <a:rPr lang="es-ES" dirty="0">
                    <a:solidFill>
                      <a:srgbClr val="92D050"/>
                    </a:solidFill>
                  </a:rPr>
                  <a:t>función de densidad conjunta </a:t>
                </a:r>
                <a:r>
                  <a:rPr lang="es-ES" dirty="0">
                    <a:solidFill>
                      <a:schemeClr val="bg1"/>
                    </a:solidFill>
                  </a:rPr>
                  <a:t>sería: </a:t>
                </a:r>
                <a:endParaRPr lang="es-E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s-E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b>
                                        <m:sup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f>
                                    <m:fPr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s-ES" b="0" i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y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sub>
                                        <m:sup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donde:</a:t>
                </a: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sub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begChr m:val="["/>
                        <m:endChr m:val="]"/>
                        <m:ctrlPr>
                          <a:rPr lang="es-E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   </m:t>
                    </m:r>
                    <m:sSubSup>
                      <m:sSubSup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  <m:sup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  </a:t>
                </a:r>
                <a14:m>
                  <m:oMath xmlns:m="http://schemas.openxmlformats.org/officeDocument/2006/math"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s-ES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sub>
                        </m:sSub>
                      </m:den>
                    </m:f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02" y="1826366"/>
                <a:ext cx="9608577" cy="4703158"/>
              </a:xfrm>
              <a:prstGeom prst="rect">
                <a:avLst/>
              </a:prstGeom>
              <a:blipFill>
                <a:blip r:embed="rId2"/>
                <a:stretch>
                  <a:fillRect l="-508" t="-142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0906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496381" y="1649276"/>
                <a:ext cx="9121638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entonces:</a:t>
                </a:r>
              </a:p>
              <a:p>
                <a:pPr marL="0" indent="0" algn="just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xy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eqArr>
                            <m:eqArr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s-E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s-E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x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s-ES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b>
                                            <m:sup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s-E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s-E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y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sub>
                                            <m:sup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func>
                      <m:r>
                        <a:rPr lang="es-E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s-E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ES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rgbClr val="FFFF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rgbClr val="FFFF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solidFill>
                                                    <a:srgbClr val="FFFF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b>
                                    <m:sup>
                                      <m: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s-ES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s-E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s-ES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sub>
                                    <m:sup>
                                      <m: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sz="1700" b="0" dirty="0">
                    <a:solidFill>
                      <a:schemeClr val="bg1"/>
                    </a:solidFill>
                  </a:rPr>
                  <a:t>Donde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s-E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s-ES" sz="1600" dirty="0">
                    <a:solidFill>
                      <a:schemeClr val="bg1"/>
                    </a:solidFill>
                  </a:rPr>
                  <a:t>,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60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s-ES" sz="16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16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>
                    <a:solidFill>
                      <a:schemeClr val="bg1"/>
                    </a:solidFill>
                  </a:rPr>
                  <a:t> son dos funciones de densidad de Normales: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s-E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 </a:t>
                </a:r>
                <a:r>
                  <a:rPr lang="es-ES" sz="1600" dirty="0">
                    <a:solidFill>
                      <a:schemeClr val="bg1"/>
                    </a:solidFill>
                  </a:rPr>
                  <a:t>and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s-E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  <m:sup>
                        <m: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>
                    <a:solidFill>
                      <a:schemeClr val="bg1"/>
                    </a:solidFill>
                  </a:rPr>
                  <a:t>,</a:t>
                </a:r>
                <a:r>
                  <a:rPr lang="es-ES" sz="1600" dirty="0"/>
                  <a:t> </a:t>
                </a:r>
                <a:r>
                  <a:rPr lang="es-ES" sz="1600" dirty="0">
                    <a:solidFill>
                      <a:schemeClr val="bg1"/>
                    </a:solidFill>
                  </a:rPr>
                  <a:t>respectivamente.</a:t>
                </a:r>
                <a:endParaRPr lang="es-ES" sz="1600" dirty="0"/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sz="1600" dirty="0">
                    <a:solidFill>
                      <a:schemeClr val="bg1"/>
                    </a:solidFill>
                  </a:rPr>
                  <a:t>Si el vector aleatorio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s-ES" sz="16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s-ES" sz="1600" dirty="0">
                    <a:solidFill>
                      <a:schemeClr val="bg1"/>
                    </a:solidFill>
                  </a:rPr>
                  <a:t> </a:t>
                </a:r>
                <a:r>
                  <a:rPr lang="es-ES" sz="1700" b="0" dirty="0">
                    <a:solidFill>
                      <a:schemeClr val="bg1"/>
                    </a:solidFill>
                  </a:rPr>
                  <a:t>es </a:t>
                </a:r>
                <a:r>
                  <a:rPr lang="es-ES" sz="1700" b="0" dirty="0">
                    <a:solidFill>
                      <a:srgbClr val="FFC000"/>
                    </a:solidFill>
                  </a:rPr>
                  <a:t>Normal bivariante </a:t>
                </a:r>
                <a:r>
                  <a:rPr lang="es-ES" sz="1700" b="0" dirty="0">
                    <a:solidFill>
                      <a:schemeClr val="bg1"/>
                    </a:solidFill>
                  </a:rPr>
                  <a:t>y el </a:t>
                </a:r>
                <a:r>
                  <a:rPr lang="es-ES" sz="1700" b="0" dirty="0">
                    <a:solidFill>
                      <a:srgbClr val="FFC000"/>
                    </a:solidFill>
                  </a:rPr>
                  <a:t>coeficiente de correlación es cero</a:t>
                </a:r>
                <a:r>
                  <a:rPr lang="es-ES" sz="1700" b="0" dirty="0">
                    <a:solidFill>
                      <a:schemeClr val="bg1"/>
                    </a:solidFill>
                  </a:rPr>
                  <a:t>, entonces las variables marginales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ES" sz="1700" b="0" dirty="0">
                    <a:solidFill>
                      <a:schemeClr val="bg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s-ES" sz="1700" b="0" dirty="0">
                    <a:solidFill>
                      <a:schemeClr val="bg1"/>
                    </a:solidFill>
                  </a:rPr>
                  <a:t> son Normales también, y son </a:t>
                </a:r>
                <a:r>
                  <a:rPr lang="es-ES" sz="1700" b="0" dirty="0">
                    <a:solidFill>
                      <a:srgbClr val="00B0F0"/>
                    </a:solidFill>
                  </a:rPr>
                  <a:t>independientes</a:t>
                </a:r>
                <a:r>
                  <a:rPr lang="es-ES" sz="1700" b="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sz="1700" b="0" dirty="0">
                    <a:solidFill>
                      <a:schemeClr val="bg1"/>
                    </a:solidFill>
                  </a:rPr>
                  <a:t>En este caso el concepto de </a:t>
                </a:r>
                <a:r>
                  <a:rPr lang="es-ES" sz="1700" b="0" dirty="0">
                    <a:solidFill>
                      <a:srgbClr val="92D050"/>
                    </a:solidFill>
                  </a:rPr>
                  <a:t>incorrelación equivale al de independencia.</a:t>
                </a:r>
                <a:endParaRPr lang="es-ES" sz="1700" b="0" dirty="0"/>
              </a:p>
              <a:p>
                <a:pPr marL="0" indent="0" algn="ctr">
                  <a:spcAft>
                    <a:spcPts val="1800"/>
                  </a:spcAft>
                  <a:buNone/>
                </a:pPr>
                <a:endParaRPr lang="es-ES" sz="2000" dirty="0"/>
              </a:p>
              <a:p>
                <a:pPr marL="0" indent="0" algn="just">
                  <a:spcAft>
                    <a:spcPts val="1800"/>
                  </a:spcAft>
                  <a:buNone/>
                </a:pPr>
                <a:endParaRPr lang="es-ES" sz="1600" dirty="0"/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1" y="1649276"/>
                <a:ext cx="9121638" cy="4703158"/>
              </a:xfrm>
              <a:prstGeom prst="rect">
                <a:avLst/>
              </a:prstGeom>
              <a:blipFill>
                <a:blip r:embed="rId2"/>
                <a:stretch>
                  <a:fillRect l="-334" t="-1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3">
            <a:extLst>
              <a:ext uri="{FF2B5EF4-FFF2-40B4-BE49-F238E27FC236}">
                <a16:creationId xmlns:a16="http://schemas.microsoft.com/office/drawing/2014/main" id="{BF1C2B5D-F887-4869-8F99-9931BEC56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02" y="505566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Caso bivariante</a:t>
            </a:r>
          </a:p>
        </p:txBody>
      </p:sp>
    </p:spTree>
    <p:extLst>
      <p:ext uri="{BB962C8B-B14F-4D97-AF65-F5344CB8AC3E}">
        <p14:creationId xmlns:p14="http://schemas.microsoft.com/office/powerpoint/2010/main" val="2695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/>
              <a:t>Forma matricial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7868070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Si el vector aleatorio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𝐳</m:t>
                    </m:r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 Normal bivariante con vector de medias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y matriz de covarianza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s-E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endParaRPr lang="es-ES" sz="1700" b="0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s-ES" sz="1700" b="0" dirty="0">
                    <a:solidFill>
                      <a:schemeClr val="bg1"/>
                    </a:solidFill>
                  </a:rPr>
                  <a:t>Entonces su función de densidad puede expresarse en forma matricial como:</a:t>
                </a:r>
              </a:p>
              <a:p>
                <a:pPr marL="0" indent="0" algn="ctr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7868070" cy="4703158"/>
              </a:xfrm>
              <a:prstGeom prst="rect">
                <a:avLst/>
              </a:prstGeom>
              <a:blipFill>
                <a:blip r:embed="rId2"/>
                <a:stretch>
                  <a:fillRect l="-542" t="-908" r="-6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6719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Normal estándar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Si el vector aleatorio con distribución Normal multivariante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tiene vector de medias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y matriz de covarianza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s-ES" i="1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: es el vector de longitud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formado por ceros.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: es la matriz identidad de tamaño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Entonces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 Normal estándar: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  <a:blipFill>
                <a:blip r:embed="rId2"/>
                <a:stretch>
                  <a:fillRect l="-203" t="-51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17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Estandarización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 Normal estándar: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rgbClr val="FFC000"/>
                    </a:solidFill>
                  </a:rPr>
                  <a:t>¿Cómo se relaciona con una distribución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?</a:t>
                </a:r>
              </a:p>
              <a:p>
                <a:pPr marL="45720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rgbClr val="92D050"/>
                    </a:solidFill>
                  </a:rPr>
                  <a:t>A través de una transformación lineal:</a:t>
                </a:r>
              </a:p>
              <a:p>
                <a:pPr marL="45720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chemeClr val="bg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sz="1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sz="1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8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, y hacemos una transformación </a:t>
                </a:r>
              </a:p>
              <a:p>
                <a:pPr marL="457200" lvl="1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s-ES" sz="1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s-ES" sz="18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r>
                            <a:rPr lang="es-E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s-ES" sz="1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s-ES" sz="1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bSup>
                      <m:d>
                        <m:dPr>
                          <m:ctrlPr>
                            <a:rPr lang="es-E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800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s-E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1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1800" b="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sz="1800" dirty="0">
                  <a:solidFill>
                    <a:srgbClr val="FFFF00"/>
                  </a:solidFill>
                </a:endParaRPr>
              </a:p>
              <a:p>
                <a:pPr marL="45720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chemeClr val="bg1"/>
                    </a:solidFill>
                  </a:rPr>
                  <a:t>Entonces la transformación </a:t>
                </a:r>
                <a14:m>
                  <m:oMath xmlns:m="http://schemas.openxmlformats.org/officeDocument/2006/math">
                    <m:r>
                      <a:rPr lang="es-ES" sz="1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 es Normal estándar </a:t>
                </a:r>
                <a14:m>
                  <m:oMath xmlns:m="http://schemas.openxmlformats.org/officeDocument/2006/math">
                    <m:r>
                      <a:rPr lang="es-ES" sz="1800" b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sz="1800" b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s-E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  <a:blipFill>
                <a:blip r:embed="rId2"/>
                <a:stretch>
                  <a:fillRect l="-203" t="-90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8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Estandarización inversa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rgbClr val="FFC000"/>
                    </a:solidFill>
                  </a:rPr>
                  <a:t>¿Cómo podemos crear</a:t>
                </a:r>
                <a14:m>
                  <m:oMath xmlns:m="http://schemas.openxmlformats.org/officeDocument/2006/math">
                    <m:r>
                      <a:rPr lang="es-ES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 a partir de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?</a:t>
                </a:r>
              </a:p>
              <a:p>
                <a:pPr marL="45720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rgbClr val="92D050"/>
                    </a:solidFill>
                  </a:rPr>
                  <a:t>Usando la transformación inversa:</a:t>
                </a:r>
              </a:p>
              <a:p>
                <a:pPr marL="45720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chemeClr val="bg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sz="1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 es Normal estándar </a:t>
                </a:r>
                <a14:m>
                  <m:oMath xmlns:m="http://schemas.openxmlformats.org/officeDocument/2006/math">
                    <m:r>
                      <a:rPr lang="es-ES" sz="1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sz="1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s-E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s-ES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00050" lvl="1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ES" sz="1800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s-ES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s-ES" sz="18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f>
                            <m:fPr>
                              <m:type m:val="lin"/>
                              <m:ctrlPr>
                                <a:rPr lang="es-ES" sz="1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s-ES" sz="1800" b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bSup>
                      <m:r>
                        <a:rPr lang="es-E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s-ES" sz="1800" b="1" dirty="0">
                  <a:solidFill>
                    <a:srgbClr val="FFFF00"/>
                  </a:solidFill>
                </a:endParaRPr>
              </a:p>
              <a:p>
                <a:pPr marL="40005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chemeClr val="bg1"/>
                    </a:solidFill>
                  </a:rPr>
                  <a:t>Entonces </a:t>
                </a:r>
                <a14:m>
                  <m:oMath xmlns:m="http://schemas.openxmlformats.org/officeDocument/2006/math">
                    <m:r>
                      <a:rPr lang="es-ES" sz="1800" b="1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sz="18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800" i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e>
                    </m:d>
                  </m:oMath>
                </a14:m>
                <a:endParaRPr lang="es-E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  <a:blipFill>
                <a:blip r:embed="rId2"/>
                <a:stretch>
                  <a:fillRect l="-203" t="-51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4138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532</Words>
  <Application>Microsoft Office PowerPoint</Application>
  <PresentationFormat>Panorámica</PresentationFormat>
  <Paragraphs>75</Paragraphs>
  <Slides>15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Trebuchet MS</vt:lpstr>
      <vt:lpstr>Wingdings 3</vt:lpstr>
      <vt:lpstr>Tema de Office</vt:lpstr>
      <vt:lpstr>Faceta</vt:lpstr>
      <vt:lpstr>Normal multivariante</vt:lpstr>
      <vt:lpstr>Distribución Normal univariante </vt:lpstr>
      <vt:lpstr>Gráfico de la densidad de una Normal</vt:lpstr>
      <vt:lpstr>Caso bivariante</vt:lpstr>
      <vt:lpstr>Caso bivariante</vt:lpstr>
      <vt:lpstr>Forma matricial</vt:lpstr>
      <vt:lpstr>Normal estándar</vt:lpstr>
      <vt:lpstr>Estandarización</vt:lpstr>
      <vt:lpstr>Estandarización inversa</vt:lpstr>
      <vt:lpstr>Transformación lineal</vt:lpstr>
      <vt:lpstr>Representación de datos Normales bivariados</vt:lpstr>
      <vt:lpstr>Representación de datos Normales bivariados </vt:lpstr>
      <vt:lpstr>Representación de datos Normales bivariados</vt:lpstr>
      <vt:lpstr>Representación de datos Normales bivariados</vt:lpstr>
      <vt:lpstr>Representación de datos Normales multivariados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Normal multivariante</dc:title>
  <dc:creator>Elisa Cabana</dc:creator>
  <cp:lastModifiedBy>Elisa Cabana</cp:lastModifiedBy>
  <cp:revision>24</cp:revision>
  <dcterms:created xsi:type="dcterms:W3CDTF">2019-12-12T20:21:24Z</dcterms:created>
  <dcterms:modified xsi:type="dcterms:W3CDTF">2019-12-19T19:05:02Z</dcterms:modified>
</cp:coreProperties>
</file>